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4"/>
  </p:handoutMasterIdLst>
  <p:sldIdLst>
    <p:sldId id="3000" r:id="rId3"/>
    <p:sldId id="3001" r:id="rId4"/>
    <p:sldId id="3002" r:id="rId6"/>
    <p:sldId id="3003" r:id="rId7"/>
    <p:sldId id="3005" r:id="rId8"/>
    <p:sldId id="3004" r:id="rId9"/>
    <p:sldId id="3006" r:id="rId10"/>
    <p:sldId id="3007" r:id="rId11"/>
    <p:sldId id="3008" r:id="rId12"/>
    <p:sldId id="1902" r:id="rId1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A381"/>
    <a:srgbClr val="209475"/>
    <a:srgbClr val="000000"/>
    <a:srgbClr val="F8FEFC"/>
    <a:srgbClr val="404040"/>
    <a:srgbClr val="D10003"/>
    <a:srgbClr val="2475FF"/>
    <a:srgbClr val="D5EBE5"/>
    <a:srgbClr val="4B4DC3"/>
    <a:srgbClr val="848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757" autoAdjust="0"/>
    <p:restoredTop sz="86374"/>
  </p:normalViewPr>
  <p:slideViewPr>
    <p:cSldViewPr snapToGrid="0" showGuides="1">
      <p:cViewPr varScale="1">
        <p:scale>
          <a:sx n="74" d="100"/>
          <a:sy n="74" d="100"/>
        </p:scale>
        <p:origin x="547" y="72"/>
      </p:cViewPr>
      <p:guideLst>
        <p:guide orient="horz" pos="606"/>
        <p:guide orient="horz" pos="734"/>
        <p:guide orient="horz" pos="4042"/>
        <p:guide orient="horz" pos="3882"/>
        <p:guide pos="452"/>
        <p:guide pos="72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map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045018" y="-69532"/>
            <a:ext cx="6287135" cy="5140325"/>
          </a:xfrm>
          <a:prstGeom prst="rect">
            <a:avLst/>
          </a:prstGeom>
        </p:spPr>
      </p:pic>
      <p:pic>
        <p:nvPicPr>
          <p:cNvPr id="4" name="图片 3" descr="组9"/>
          <p:cNvPicPr>
            <a:picLocks noChangeAspect="1"/>
          </p:cNvPicPr>
          <p:nvPr userDrawn="1"/>
        </p:nvPicPr>
        <p:blipFill>
          <a:blip r:embed="rId3"/>
          <a:srcRect t="25023"/>
          <a:stretch>
            <a:fillRect/>
          </a:stretch>
        </p:blipFill>
        <p:spPr>
          <a:xfrm rot="16200000">
            <a:off x="5111480" y="-214844"/>
            <a:ext cx="6872028" cy="728837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: 圆角 5"/>
          <p:cNvSpPr/>
          <p:nvPr userDrawn="1"/>
        </p:nvSpPr>
        <p:spPr>
          <a:xfrm rot="18900000">
            <a:off x="2777323" y="-1292620"/>
            <a:ext cx="10913617" cy="5917257"/>
          </a:xfrm>
          <a:prstGeom prst="roundRect">
            <a:avLst>
              <a:gd name="adj" fmla="val 50000"/>
            </a:avLst>
          </a:prstGeom>
          <a:solidFill>
            <a:schemeClr val="accent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/>
          <p:cNvSpPr/>
          <p:nvPr userDrawn="1"/>
        </p:nvSpPr>
        <p:spPr>
          <a:xfrm>
            <a:off x="3903994" y="801426"/>
            <a:ext cx="5255148" cy="525514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5988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991600" y="6310312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带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93370" y="864235"/>
            <a:ext cx="11605895" cy="0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32000"/>
                  </a:schemeClr>
                </a:gs>
                <a:gs pos="50000">
                  <a:schemeClr val="accent1"/>
                </a:gs>
                <a:gs pos="100000">
                  <a:schemeClr val="bg1">
                    <a:alpha val="39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991600" y="6310312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991600" y="6310312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991600" y="6310312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33950" y="2987750"/>
            <a:ext cx="186573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03.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95340" y="3049270"/>
            <a:ext cx="28346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企业支付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操作流程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BE5">
            <a:alpha val="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map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638935" y="-80010"/>
            <a:ext cx="4739640" cy="3875405"/>
          </a:xfrm>
          <a:prstGeom prst="rect">
            <a:avLst/>
          </a:prstGeom>
        </p:spPr>
      </p:pic>
      <p:pic>
        <p:nvPicPr>
          <p:cNvPr id="4" name="图片 3" descr="组9"/>
          <p:cNvPicPr>
            <a:picLocks noChangeAspect="1"/>
          </p:cNvPicPr>
          <p:nvPr userDrawn="1"/>
        </p:nvPicPr>
        <p:blipFill>
          <a:blip r:embed="rId3"/>
          <a:srcRect t="25023"/>
          <a:stretch>
            <a:fillRect/>
          </a:stretch>
        </p:blipFill>
        <p:spPr>
          <a:xfrm rot="16200000">
            <a:off x="5111480" y="-207859"/>
            <a:ext cx="6872028" cy="728837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30194" y="2154959"/>
            <a:ext cx="47962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</a:t>
            </a:r>
            <a:endParaRPr lang="zh-CN" altLang="en-US" sz="7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85359" y="209712"/>
            <a:ext cx="2621280" cy="570865"/>
          </a:xfrm>
          <a:prstGeom prst="rect">
            <a:avLst/>
          </a:prstGeom>
        </p:spPr>
        <p:txBody>
          <a:bodyPr wrap="none">
            <a:spAutoFit/>
          </a:bodyPr>
          <a:p>
            <a:pPr marL="0" lvl="1"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企业支付操作流程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4185" y="1950720"/>
            <a:ext cx="481330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(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以光大为例</a:t>
            </a:r>
            <a:r>
              <a:rPr lang="en-US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)</a:t>
            </a:r>
            <a:endParaRPr>
              <a:latin typeface="微软雅黑" panose="020B0503020204020204" pitchFamily="34" charset="-122"/>
              <a:ea typeface="微软雅黑" panose="020B0503020204020204" pitchFamily="34" charset="-122"/>
              <a:cs typeface="华文细黑" panose="02010600040101010101" charset="-122"/>
            </a:endParaRPr>
          </a:p>
          <a:p>
            <a:pPr marL="285750" indent="0" fontAlgn="auto">
              <a:lnSpc>
                <a:spcPct val="150000"/>
              </a:lnSpc>
              <a:buFont typeface="Wingdings" panose="05000000000000000000" charset="0"/>
              <a:buChar char="n"/>
            </a:pP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客户</a:t>
            </a:r>
            <a:r>
              <a:rPr lang="zh-CN" b="1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开通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条件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华文细黑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1.对公网银为</a:t>
            </a:r>
            <a:r>
              <a:rPr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非银行代管模式</a:t>
            </a:r>
            <a:r>
              <a:rPr 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。</a:t>
            </a: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华文细黑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2.签约账户包括客户在网银中加挂并允许转账的</a:t>
            </a:r>
            <a:r>
              <a:rPr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基本户、一般户和临时户</a:t>
            </a:r>
            <a:r>
              <a:rPr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。</a:t>
            </a: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华文细黑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3.</a:t>
            </a:r>
            <a:r>
              <a:rPr 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我行企业网上银行</a:t>
            </a:r>
            <a:r>
              <a:rPr lang="zh-CN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专业版客户。</a:t>
            </a:r>
            <a:endParaRPr lang="zh-CN" sz="1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细黑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4.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通过对公网银专业版，</a:t>
            </a:r>
            <a:r>
              <a:rPr 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开通电子支付功能。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全部功能</a:t>
            </a:r>
            <a:r>
              <a:rPr lang="en-US" altLang="zh-CN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-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电子</a:t>
            </a:r>
            <a:r>
              <a:rPr lang="en-US" altLang="zh-CN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-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电子支付管理</a:t>
            </a:r>
            <a:r>
              <a:rPr lang="en-US" altLang="zh-CN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-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网上支付设置。</a:t>
            </a:r>
            <a:endParaRPr lang="zh-CN" altLang="en-US" sz="1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细黑" panose="02010600040101010101" charset="-122"/>
              <a:sym typeface="+mn-ea"/>
            </a:endParaRPr>
          </a:p>
        </p:txBody>
      </p:sp>
      <p:pic>
        <p:nvPicPr>
          <p:cNvPr id="6" name="图片 5" descr="16530396382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5930" y="1741170"/>
            <a:ext cx="6348095" cy="4250055"/>
          </a:xfrm>
          <a:prstGeom prst="rect">
            <a:avLst/>
          </a:prstGeom>
          <a:ln w="12700" cmpd="sng">
            <a:solidFill>
              <a:srgbClr val="FF0000"/>
            </a:solidFill>
            <a:prstDash val="lgDash"/>
          </a:ln>
        </p:spPr>
      </p:pic>
      <p:sp>
        <p:nvSpPr>
          <p:cNvPr id="7" name="文本框 6"/>
          <p:cNvSpPr txBox="1"/>
          <p:nvPr/>
        </p:nvSpPr>
        <p:spPr>
          <a:xfrm>
            <a:off x="7051675" y="1208405"/>
            <a:ext cx="3609340" cy="3524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第一步：网银首页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-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全部功能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-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电子支付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华文细黑" panose="02010600040101010101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85359" y="209712"/>
            <a:ext cx="2621280" cy="570865"/>
          </a:xfrm>
          <a:prstGeom prst="rect">
            <a:avLst/>
          </a:prstGeom>
        </p:spPr>
        <p:txBody>
          <a:bodyPr wrap="none">
            <a:spAutoFit/>
          </a:bodyPr>
          <a:p>
            <a:pPr marL="0" lvl="1"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企业支付操作流程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 descr="16530396898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124710"/>
            <a:ext cx="5298440" cy="3120390"/>
          </a:xfrm>
          <a:prstGeom prst="rect">
            <a:avLst/>
          </a:prstGeom>
          <a:ln w="12700" cmpd="sng">
            <a:solidFill>
              <a:srgbClr val="FF0000"/>
            </a:solidFill>
            <a:prstDash val="lgDash"/>
          </a:ln>
        </p:spPr>
      </p:pic>
      <p:pic>
        <p:nvPicPr>
          <p:cNvPr id="8" name="图片 7" descr="16530397135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9310" y="2124710"/>
            <a:ext cx="6174105" cy="3121025"/>
          </a:xfrm>
          <a:prstGeom prst="rect">
            <a:avLst/>
          </a:prstGeom>
          <a:ln w="12700" cmpd="sng">
            <a:solidFill>
              <a:srgbClr val="FF0000"/>
            </a:solidFill>
            <a:prstDash val="lgDash"/>
          </a:ln>
        </p:spPr>
      </p:pic>
      <p:sp>
        <p:nvSpPr>
          <p:cNvPr id="9" name="文本框 8"/>
          <p:cNvSpPr txBox="1"/>
          <p:nvPr/>
        </p:nvSpPr>
        <p:spPr>
          <a:xfrm>
            <a:off x="1503680" y="1580515"/>
            <a:ext cx="3115310" cy="3524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第二步：网上支付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-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选择开通账户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华文细黑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96225" y="1599565"/>
            <a:ext cx="2505710" cy="3524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第三步：完成提交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-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审核员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华文细黑" panose="02010600040101010101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85359" y="209712"/>
            <a:ext cx="2621280" cy="570865"/>
          </a:xfrm>
          <a:prstGeom prst="rect">
            <a:avLst/>
          </a:prstGeom>
        </p:spPr>
        <p:txBody>
          <a:bodyPr wrap="none">
            <a:spAutoFit/>
          </a:bodyPr>
          <a:p>
            <a:pPr marL="0" lvl="1"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企业支付操作流程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66035" y="1255395"/>
            <a:ext cx="5728970" cy="3524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电子烟平台生成支付订单-跳转收银台-选择企业支付-光大银行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华文细黑" panose="02010600040101010101" charset="-122"/>
            </a:endParaRPr>
          </a:p>
        </p:txBody>
      </p:sp>
      <p:pic>
        <p:nvPicPr>
          <p:cNvPr id="3" name="图片 2" descr="mmexport16532661471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965" y="2538730"/>
            <a:ext cx="5676900" cy="2362835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</p:pic>
      <p:pic>
        <p:nvPicPr>
          <p:cNvPr id="6" name="图片 5" descr="对公支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9230" y="1931670"/>
            <a:ext cx="5327650" cy="3713480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</p:pic>
      <p:sp>
        <p:nvSpPr>
          <p:cNvPr id="7" name="文本框 6"/>
          <p:cNvSpPr txBox="1"/>
          <p:nvPr/>
        </p:nvSpPr>
        <p:spPr>
          <a:xfrm>
            <a:off x="396240" y="5058410"/>
            <a:ext cx="5872480" cy="3524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（若选择光大银行付款，请先插入网盾，选择正确的数字证书）</a:t>
            </a:r>
            <a:endParaRPr lang="zh-CN" altLang="en-US" sz="1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85359" y="209712"/>
            <a:ext cx="2621280" cy="570865"/>
          </a:xfrm>
          <a:prstGeom prst="rect">
            <a:avLst/>
          </a:prstGeom>
        </p:spPr>
        <p:txBody>
          <a:bodyPr wrap="none">
            <a:spAutoFit/>
          </a:bodyPr>
          <a:p>
            <a:pPr marL="0" lvl="1"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企业支付操作流程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8070" y="1269365"/>
            <a:ext cx="992378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录入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1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：输入正确的信息后，点击“登录”，进入到光大银行网银支付页面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华文细黑" panose="02010600040101010101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090" y="1769745"/>
            <a:ext cx="6953885" cy="4302125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</p:pic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85359" y="209712"/>
            <a:ext cx="2621280" cy="570865"/>
          </a:xfrm>
          <a:prstGeom prst="rect">
            <a:avLst/>
          </a:prstGeom>
        </p:spPr>
        <p:txBody>
          <a:bodyPr wrap="none">
            <a:spAutoFit/>
          </a:bodyPr>
          <a:p>
            <a:pPr marL="0" lvl="1"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企业支付操作流程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555" y="1163955"/>
            <a:ext cx="1152271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录入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2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：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在光大银行待支付订单信息中选择需要支付的订单，点击“支付”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（支付限额与转账限额相同）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华文细黑" panose="0201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7790" y="1802130"/>
            <a:ext cx="6745605" cy="4280535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</p:pic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85359" y="209712"/>
            <a:ext cx="2621280" cy="570865"/>
          </a:xfrm>
          <a:prstGeom prst="rect">
            <a:avLst/>
          </a:prstGeom>
        </p:spPr>
        <p:txBody>
          <a:bodyPr wrap="none">
            <a:spAutoFit/>
          </a:bodyPr>
          <a:p>
            <a:pPr marL="0" lvl="1"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企业支付操作流程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64640" y="1240790"/>
            <a:ext cx="8970010" cy="352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录入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3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  <a:sym typeface="+mn-ea"/>
              </a:rPr>
              <a:t>：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charset="-122"/>
              </a:rPr>
              <a:t>确认订单信息，再次点击“确定”，完成订单录入。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华文细黑" panose="02010600040101010101" charset="-122"/>
            </a:endParaRPr>
          </a:p>
        </p:txBody>
      </p:sp>
      <p:pic>
        <p:nvPicPr>
          <p:cNvPr id="3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520" y="2012315"/>
            <a:ext cx="5177155" cy="3526155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</p:pic>
      <p:pic>
        <p:nvPicPr>
          <p:cNvPr id="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3285" y="2012315"/>
            <a:ext cx="5727700" cy="3415030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</p:pic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85359" y="209712"/>
            <a:ext cx="2621280" cy="570865"/>
          </a:xfrm>
          <a:prstGeom prst="rect">
            <a:avLst/>
          </a:prstGeom>
        </p:spPr>
        <p:txBody>
          <a:bodyPr wrap="none">
            <a:spAutoFit/>
          </a:bodyPr>
          <a:p>
            <a:pPr marL="0" lvl="1"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企业支付操作流程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6090" y="1189355"/>
            <a:ext cx="11107420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复核流程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（本操作流程由具有复核权限的财务操作员完成）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插入复核员Usbkey，登录到光大银行官网，进入公司网银。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）选择“交易审核-转账类交易审核-本人审核”，选择需要复核的订单，点击“同意”。</a:t>
            </a:r>
            <a:endParaRPr lang="zh-CN" altLang="en-US" sz="1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" y="3071178"/>
            <a:ext cx="5264150" cy="2389505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2348" y="2745105"/>
            <a:ext cx="5271135" cy="3276600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</p:pic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85359" y="209712"/>
            <a:ext cx="2621280" cy="570865"/>
          </a:xfrm>
          <a:prstGeom prst="rect">
            <a:avLst/>
          </a:prstGeom>
        </p:spPr>
        <p:txBody>
          <a:bodyPr wrap="none">
            <a:spAutoFit/>
          </a:bodyPr>
          <a:p>
            <a:pPr marL="0" lvl="1"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企业支付操作流程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94150" y="1163955"/>
            <a:ext cx="4163060" cy="3524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复核流程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：显示交易成功，完成订单复核。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16530413909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1673860"/>
            <a:ext cx="7640320" cy="4561840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</p:pic>
    </p:spTree>
  </p:cSld>
  <p:clrMapOvr>
    <a:masterClrMapping/>
  </p:clrMapOvr>
  <p:transition spd="slow">
    <p:wipe/>
  </p:transition>
</p:sld>
</file>

<file path=ppt/tags/tag1.xml><?xml version="1.0" encoding="utf-8"?>
<p:tagLst xmlns:p="http://schemas.openxmlformats.org/presentationml/2006/main">
  <p:tag name="KSO_WM_UNIT_PLACING_PICTURE_USER_VIEWPORT" val="{&quot;height&quot;:5271,&quot;width&quot;:8306}"/>
</p:tagLst>
</file>

<file path=ppt/tags/tag2.xml><?xml version="1.0" encoding="utf-8"?>
<p:tagLst xmlns:p="http://schemas.openxmlformats.org/presentationml/2006/main">
  <p:tag name="KSO_WM_UNIT_PLACING_PICTURE_USER_VIEWPORT" val="{&quot;height&quot;:8095,&quot;width&quot;:9901}"/>
</p:tagLst>
</file>

<file path=ppt/theme/theme1.xml><?xml version="1.0" encoding="utf-8"?>
<a:theme xmlns:a="http://schemas.openxmlformats.org/drawingml/2006/main" name="Office 主题​​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0947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529</Words>
  <Application>WPS 演示</Application>
  <PresentationFormat>宽屏</PresentationFormat>
  <Paragraphs>52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Bold</vt:lpstr>
      <vt:lpstr>Helvetica Neue Medium</vt:lpstr>
      <vt:lpstr>Wingdings</vt:lpstr>
      <vt:lpstr>黑体</vt:lpstr>
      <vt:lpstr>Times New Roman</vt:lpstr>
      <vt:lpstr>仿宋</vt:lpstr>
      <vt:lpstr>华文细黑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pankaiyun</dc:creator>
  <cp:lastModifiedBy>郭腾辉</cp:lastModifiedBy>
  <cp:revision>216</cp:revision>
  <dcterms:created xsi:type="dcterms:W3CDTF">2022-05-31T04:41:00Z</dcterms:created>
  <dcterms:modified xsi:type="dcterms:W3CDTF">2022-07-26T02:31:48Z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2052-11.8.2.8361</vt:lpwstr>
  </property>
  <property fmtid="{D5CDD505-2E9C-101B-9397-08002B2CF9AE}" pid="3" name="ICV">
    <vt:lpwstr>B29D49BA7A2045E18D2AFF22AB7AE6F9</vt:lpwstr>
  </property>
</Properties>
</file>